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70" r:id="rId14"/>
    <p:sldId id="267" r:id="rId15"/>
    <p:sldId id="268" r:id="rId16"/>
    <p:sldId id="269" r:id="rId17"/>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05" autoAdjust="0"/>
    <p:restoredTop sz="78983" autoAdjust="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30DA25F-EA0E-4823-BF64-41E7A41AA00A}" type="datetimeFigureOut">
              <a:rPr lang="he-IL" smtClean="0"/>
              <a:t>י"א/אלול/תשפ"א</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0341924-2FB8-442C-BE2F-DF3225CA6D90}" type="slidenum">
              <a:rPr lang="he-IL" smtClean="0"/>
              <a:t>‹#›</a:t>
            </a:fld>
            <a:endParaRPr lang="he-IL"/>
          </a:p>
        </p:txBody>
      </p:sp>
    </p:spTree>
    <p:extLst>
      <p:ext uri="{BB962C8B-B14F-4D97-AF65-F5344CB8AC3E}">
        <p14:creationId xmlns:p14="http://schemas.microsoft.com/office/powerpoint/2010/main" val="205150796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OyaXBrttBF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תחנת החלל הבינלאומית היא לווין. לווין גוף, אשר מקיף כוכב-לכת. גם הירח שלנו הוא לווין. </a:t>
            </a:r>
          </a:p>
          <a:p>
            <a:r>
              <a:rPr lang="he-IL" dirty="0"/>
              <a:t>תחנת החלל הבינלאומית היא מעבדה מרחפת שהינה הלווין הגדול ביותר בעולם והחפץ מעשה ידי-אדם היקר ביותר בהיסטוריה. </a:t>
            </a:r>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3</a:t>
            </a:fld>
            <a:endParaRPr lang="he-IL"/>
          </a:p>
        </p:txBody>
      </p:sp>
    </p:spTree>
    <p:extLst>
      <p:ext uri="{BB962C8B-B14F-4D97-AF65-F5344CB8AC3E}">
        <p14:creationId xmlns:p14="http://schemas.microsoft.com/office/powerpoint/2010/main" val="3748444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en-US" sz="1800" b="0" i="0" u="none" strike="noStrike" dirty="0">
                <a:solidFill>
                  <a:srgbClr val="000000"/>
                </a:solidFill>
                <a:effectLst/>
                <a:latin typeface="Calibri" panose="020F0502020204030204" pitchFamily="34" charset="0"/>
              </a:rPr>
              <a:t>https://www.naraview.com</a:t>
            </a:r>
            <a:endParaRPr lang="en-US"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משחק הגעה לתחנת החלל: </a:t>
            </a:r>
            <a:r>
              <a:rPr lang="en-US" sz="1800" b="0" i="0" u="none" strike="noStrike" dirty="0">
                <a:solidFill>
                  <a:srgbClr val="000000"/>
                </a:solidFill>
                <a:effectLst/>
                <a:latin typeface="Calibri" panose="020F0502020204030204" pitchFamily="34" charset="0"/>
              </a:rPr>
              <a:t>https://www.naraview.com</a:t>
            </a:r>
            <a:endParaRPr lang="en-US"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יש להגדיר בתחילת המשחק ערך התחלתי וערך סופי.</a:t>
            </a:r>
            <a:endParaRPr lang="he-IL" b="0" dirty="0">
              <a:effectLst/>
            </a:endParaRPr>
          </a:p>
          <a:p>
            <a:pPr algn="r" rtl="1">
              <a:spcBef>
                <a:spcPts val="0"/>
              </a:spcBef>
              <a:spcAft>
                <a:spcPts val="0"/>
              </a:spcAft>
            </a:pPr>
            <a:r>
              <a:rPr lang="he-IL" sz="1800" b="0" i="0" u="none" strike="noStrike" dirty="0" err="1">
                <a:solidFill>
                  <a:srgbClr val="000000"/>
                </a:solidFill>
                <a:effectLst/>
                <a:latin typeface="Calibri" panose="020F0502020204030204" pitchFamily="34" charset="0"/>
              </a:rPr>
              <a:t>ביחרו</a:t>
            </a:r>
            <a:r>
              <a:rPr lang="he-IL" sz="1800" b="0" i="0" u="none" strike="noStrike" dirty="0">
                <a:solidFill>
                  <a:srgbClr val="000000"/>
                </a:solidFill>
                <a:effectLst/>
                <a:latin typeface="Calibri" panose="020F0502020204030204" pitchFamily="34" charset="0"/>
              </a:rPr>
              <a:t> כערך התחלתי את עיר מגוריכם. (אפשר להתחיל מכל ערך שאתם רוצים)</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הגדירו את ערך היעד כתחנת החלל הבינלאומית.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אפשר לשחק גם בעברית וגם באנגלית.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r>
              <a:rPr lang="he-IL" sz="1800" b="0" i="0" u="none" strike="noStrike" dirty="0">
                <a:solidFill>
                  <a:srgbClr val="000000"/>
                </a:solidFill>
                <a:effectLst/>
                <a:latin typeface="Calibri" panose="020F0502020204030204" pitchFamily="34" charset="0"/>
              </a:rPr>
              <a:t>המטרה היא להגיע מערך ההתחלה אל ערך היעד במספר הנמוך ביותר של צעדים או בזמן הקצר ביותר.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ניתן לשחק ביחידים, או בקבוצות. אפשר לשחק שוב ושוב.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r>
              <a:rPr lang="he-IL" sz="1800" b="0" i="0" u="none" strike="noStrike" dirty="0">
                <a:solidFill>
                  <a:srgbClr val="000000"/>
                </a:solidFill>
                <a:effectLst/>
                <a:latin typeface="Calibri" panose="020F0502020204030204" pitchFamily="34" charset="0"/>
              </a:rPr>
              <a:t>ניתן לעקוב אחר התקדמות המשתתפים בשידור חי.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מומלץ לשחק בקבוצה גדולה, ולהקרין את ההתקדמות על הלוח!</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16</a:t>
            </a:fld>
            <a:endParaRPr lang="he-IL"/>
          </a:p>
        </p:txBody>
      </p:sp>
    </p:spTree>
    <p:extLst>
      <p:ext uri="{BB962C8B-B14F-4D97-AF65-F5344CB8AC3E}">
        <p14:creationId xmlns:p14="http://schemas.microsoft.com/office/powerpoint/2010/main" val="266319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תחנת החלל הבינלאומית הוקמה על ידי חמש אומות שותפות – ארה"ב, רוסיה, קנדה, סין ויפן. </a:t>
            </a: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היא נמצאת בגובה של כ-400 ק"מ מעל פני כדה"א, והורכבה בהדרגתיות על ידי הטסה והוספה של חלק אחרי חלק משנת 1998.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5</a:t>
            </a:fld>
            <a:endParaRPr lang="he-IL"/>
          </a:p>
        </p:txBody>
      </p:sp>
    </p:spTree>
    <p:extLst>
      <p:ext uri="{BB962C8B-B14F-4D97-AF65-F5344CB8AC3E}">
        <p14:creationId xmlns:p14="http://schemas.microsoft.com/office/powerpoint/2010/main" val="352083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התחנה מאוישת – נמצאים בה אנשים - באופן מתמשך מאז שנת 2000, כלומר - אפשר להגיד שבעשרים ואחת השנים האחרונות לא היה אפילו רגע אחד שבו כל האנושות כולה הייתה יחד על כדור הארץ!</a:t>
            </a:r>
          </a:p>
          <a:p>
            <a:pPr algn="r" rtl="1">
              <a:spcBef>
                <a:spcPts val="0"/>
              </a:spcBef>
              <a:spcAft>
                <a:spcPts val="0"/>
              </a:spcAft>
            </a:pP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 מאז הקמתה ועד היום שהו בה 241 נשים וגברים (אפשר לעדכן לקראת ההרצאה) שהגיעו מ-19 מדינות שונות בעולם, וניתן לעקוב בכל רגע אחר מספר האנשים הנמצאים בה ואחר הנשקף מחלונה. </a:t>
            </a:r>
            <a:endParaRPr lang="he-IL" b="0" dirty="0">
              <a:effectLst/>
            </a:endParaRPr>
          </a:p>
          <a:p>
            <a:pPr algn="r" rtl="1">
              <a:spcBef>
                <a:spcPts val="0"/>
              </a:spcBef>
              <a:spcAft>
                <a:spcPts val="0"/>
              </a:spcAft>
            </a:pPr>
            <a:r>
              <a:rPr lang="en-US" sz="1800" b="0" i="0" u="none" strike="noStrike" dirty="0">
                <a:solidFill>
                  <a:srgbClr val="000000"/>
                </a:solidFill>
                <a:effectLst/>
                <a:latin typeface="Calibri" panose="020F0502020204030204" pitchFamily="34" charset="0"/>
              </a:rPr>
              <a:t>https://www.howmanypeopleareinspacerightnow.com/</a:t>
            </a:r>
            <a:endParaRPr lang="en-US" b="0" dirty="0">
              <a:effectLst/>
            </a:endParaRPr>
          </a:p>
          <a:p>
            <a:pPr algn="r" rtl="1">
              <a:spcBef>
                <a:spcPts val="0"/>
              </a:spcBef>
              <a:spcAft>
                <a:spcPts val="0"/>
              </a:spcAft>
            </a:pP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endParaRPr lang="en-US" b="0" dirty="0">
              <a:effectLst/>
            </a:endParaRPr>
          </a:p>
          <a:p>
            <a:br>
              <a:rPr lang="en-US"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6</a:t>
            </a:fld>
            <a:endParaRPr lang="he-IL"/>
          </a:p>
        </p:txBody>
      </p:sp>
    </p:spTree>
    <p:extLst>
      <p:ext uri="{BB962C8B-B14F-4D97-AF65-F5344CB8AC3E}">
        <p14:creationId xmlns:p14="http://schemas.microsoft.com/office/powerpoint/2010/main" val="3704187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הגודל של התחנה הוא בערך 100 על 35 מטרים, ויש בה שישה חדרי שינה, שני תאי שירותים, עשרות מכשירים לביצוע מדידות מדעיות, חממה לגידול צמחים, תנור אפייה, ואפילו חדר התעמלות! רק חסרה בריכה. או מקלחת. </a:t>
            </a:r>
          </a:p>
          <a:p>
            <a:pPr algn="r" rtl="1">
              <a:spcBef>
                <a:spcPts val="0"/>
              </a:spcBef>
              <a:spcAft>
                <a:spcPts val="0"/>
              </a:spcAft>
            </a:pP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אפשר לשוטט בה באמצעות גוגל </a:t>
            </a:r>
            <a:r>
              <a:rPr lang="en-US" sz="1800" b="0" i="0" u="none" strike="noStrike" dirty="0">
                <a:solidFill>
                  <a:srgbClr val="000000"/>
                </a:solidFill>
                <a:effectLst/>
                <a:latin typeface="Calibri" panose="020F0502020204030204" pitchFamily="34" charset="0"/>
              </a:rPr>
              <a:t>EARTH</a:t>
            </a:r>
            <a:r>
              <a:rPr lang="he-IL" sz="1800" b="0" i="0" u="none" strike="noStrike" dirty="0">
                <a:solidFill>
                  <a:srgbClr val="000000"/>
                </a:solidFill>
                <a:effectLst/>
                <a:latin typeface="Calibri" panose="020F0502020204030204" pitchFamily="34" charset="0"/>
              </a:rPr>
              <a:t> – </a:t>
            </a:r>
            <a:r>
              <a:rPr lang="en-US" sz="1800" b="0" i="0" u="none" strike="noStrike" dirty="0">
                <a:solidFill>
                  <a:srgbClr val="000000"/>
                </a:solidFill>
                <a:effectLst/>
                <a:latin typeface="Calibri" panose="020F0502020204030204" pitchFamily="34" charset="0"/>
              </a:rPr>
              <a:t>https://esamultimedia.esa.int/multimedia/virtual-tour-iss/</a:t>
            </a:r>
            <a:endParaRPr lang="he-IL" sz="1800" b="0" i="0" u="none" strike="noStrike" dirty="0">
              <a:solidFill>
                <a:srgbClr val="000000"/>
              </a:solidFill>
              <a:effectLst/>
              <a:latin typeface="Calibri" panose="020F0502020204030204" pitchFamily="34" charset="0"/>
            </a:endParaRPr>
          </a:p>
          <a:p>
            <a:pPr algn="r" rtl="1">
              <a:spcBef>
                <a:spcPts val="0"/>
              </a:spcBef>
              <a:spcAft>
                <a:spcPts val="0"/>
              </a:spcAft>
            </a:pPr>
            <a:endParaRPr lang="he-IL" sz="1800" b="0" i="0" u="none" strike="noStrike" dirty="0">
              <a:solidFill>
                <a:srgbClr val="000000"/>
              </a:solidFill>
              <a:effectLst/>
              <a:latin typeface="Calibri" panose="020F0502020204030204" pitchFamily="34" charset="0"/>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התחנה גם בעלת מנועים, ומסוגלת לתקן את המסלול שלה, וגם להגביה או להנמיך את גובה מסלולה ביחס לכדור הארץ, במידה והיא צריכה להתחמק מפסולת או עצמים אחרים בחלל.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8</a:t>
            </a:fld>
            <a:endParaRPr lang="he-IL"/>
          </a:p>
        </p:txBody>
      </p:sp>
    </p:spTree>
    <p:extLst>
      <p:ext uri="{BB962C8B-B14F-4D97-AF65-F5344CB8AC3E}">
        <p14:creationId xmlns:p14="http://schemas.microsoft.com/office/powerpoint/2010/main" val="1497328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תחנת החלל נמצאת באופן מתמשך במצב הנקרא "נפילה חופשית", כן, ממש כמו בזמן צניחה ממטוס, רק מגובה הרבה יותר גבוה! בעצם, אפשר אפילו להגיד שתחנת החלל כל הזמן נופלת לעבר כדור הארץ, אבל מפספסת אותו באופן מתמשך. </a:t>
            </a:r>
          </a:p>
          <a:p>
            <a:pPr algn="r" rtl="1">
              <a:spcBef>
                <a:spcPts val="0"/>
              </a:spcBef>
              <a:spcAft>
                <a:spcPts val="0"/>
              </a:spcAft>
            </a:pPr>
            <a:endParaRPr lang="he-IL"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הנפילה החופשית יוצרת בתחנת החלל תחושה של חוסר משקל, ומאפשרת מצב שבו אנחנו יכולים לבחון את ההתנהגות והתכונות של חומרים ושל תהליכים בתנאי </a:t>
            </a:r>
            <a:r>
              <a:rPr lang="he-IL" sz="1800" b="0" i="0" u="none" strike="noStrike" dirty="0" err="1">
                <a:solidFill>
                  <a:srgbClr val="000000"/>
                </a:solidFill>
                <a:effectLst/>
                <a:latin typeface="Calibri" panose="020F0502020204030204" pitchFamily="34" charset="0"/>
              </a:rPr>
              <a:t>מיקרוכבידה</a:t>
            </a:r>
            <a:r>
              <a:rPr lang="he-IL" sz="1800" b="0" i="0" u="none" strike="noStrike" dirty="0">
                <a:solidFill>
                  <a:srgbClr val="000000"/>
                </a:solidFill>
                <a:effectLst/>
                <a:latin typeface="Calibri" panose="020F0502020204030204" pitchFamily="34" charset="0"/>
              </a:rPr>
              <a:t>, לעומת תנאי הכבידה הרגילה השוררת בכדור הארץ. מיקרו – קטנטן – </a:t>
            </a:r>
            <a:r>
              <a:rPr lang="he-IL" sz="1800" b="0" i="0" u="none" strike="noStrike" dirty="0" err="1">
                <a:solidFill>
                  <a:srgbClr val="000000"/>
                </a:solidFill>
                <a:effectLst/>
                <a:latin typeface="Calibri" panose="020F0502020204030204" pitchFamily="34" charset="0"/>
              </a:rPr>
              <a:t>מיקרוכבידה</a:t>
            </a:r>
            <a:r>
              <a:rPr lang="he-IL" sz="1800" b="0" i="0" u="none" strike="noStrike" dirty="0">
                <a:solidFill>
                  <a:srgbClr val="000000"/>
                </a:solidFill>
                <a:effectLst/>
                <a:latin typeface="Calibri" panose="020F0502020204030204" pitchFamily="34" charset="0"/>
              </a:rPr>
              <a:t> - כבידה קטנטנה.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10</a:t>
            </a:fld>
            <a:endParaRPr lang="he-IL"/>
          </a:p>
        </p:txBody>
      </p:sp>
    </p:spTree>
    <p:extLst>
      <p:ext uri="{BB962C8B-B14F-4D97-AF65-F5344CB8AC3E}">
        <p14:creationId xmlns:p14="http://schemas.microsoft.com/office/powerpoint/2010/main" val="4100427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המטרה של תחנת החלל היא להוות מעבדה מרחפת ענקית, ולאפשר חקר מעמיק של תופעות שונות תחת תנאי </a:t>
            </a:r>
            <a:r>
              <a:rPr lang="he-IL" sz="1800" b="0" i="0" u="none" strike="noStrike" dirty="0" err="1">
                <a:solidFill>
                  <a:srgbClr val="000000"/>
                </a:solidFill>
                <a:effectLst/>
                <a:latin typeface="Calibri" panose="020F0502020204030204" pitchFamily="34" charset="0"/>
              </a:rPr>
              <a:t>מיקרוכבידה</a:t>
            </a:r>
            <a:r>
              <a:rPr lang="he-IL" sz="1800" b="0" i="0" u="none" strike="noStrike" dirty="0">
                <a:solidFill>
                  <a:srgbClr val="000000"/>
                </a:solidFill>
                <a:effectLst/>
                <a:latin typeface="Calibri" panose="020F0502020204030204" pitchFamily="34" charset="0"/>
              </a:rPr>
              <a:t>. </a:t>
            </a:r>
          </a:p>
          <a:p>
            <a:pPr algn="r" rtl="1">
              <a:spcBef>
                <a:spcPts val="0"/>
              </a:spcBef>
              <a:spcAft>
                <a:spcPts val="0"/>
              </a:spcAft>
            </a:pPr>
            <a:r>
              <a:rPr lang="he-IL" sz="1800" b="0" i="0" u="none" strike="noStrike" dirty="0">
                <a:solidFill>
                  <a:srgbClr val="000000"/>
                </a:solidFill>
                <a:effectLst/>
                <a:latin typeface="Calibri" panose="020F0502020204030204" pitchFamily="34" charset="0"/>
              </a:rPr>
              <a:t>התחנה נועדה להרחיב את גבולות היכולת והידע האנושיים, ולתרום לאנושות על פני כדור הארץ, ומעבר אליו. עד היום, בוצעו בה מעל ל-3000 ניסויים שונים. </a:t>
            </a:r>
            <a:endParaRPr lang="he-IL" b="0" dirty="0">
              <a:effectLst/>
            </a:endParaRPr>
          </a:p>
          <a:p>
            <a:pPr algn="r" rtl="1">
              <a:spcBef>
                <a:spcPts val="0"/>
              </a:spcBef>
              <a:spcAft>
                <a:spcPts val="0"/>
              </a:spcAft>
            </a:pPr>
            <a:r>
              <a:rPr lang="he-IL" sz="1800" b="1" i="0" u="sng" dirty="0">
                <a:solidFill>
                  <a:srgbClr val="000000"/>
                </a:solidFill>
                <a:effectLst/>
                <a:latin typeface="Calibri" panose="020F0502020204030204" pitchFamily="34" charset="0"/>
              </a:rPr>
              <a:t>סרטון: </a:t>
            </a:r>
            <a:endParaRPr lang="he-IL" b="0" dirty="0">
              <a:effectLst/>
            </a:endParaRPr>
          </a:p>
          <a:p>
            <a:pPr algn="r" rtl="1">
              <a:spcBef>
                <a:spcPts val="0"/>
              </a:spcBef>
              <a:spcAft>
                <a:spcPts val="0"/>
              </a:spcAft>
            </a:pPr>
            <a:r>
              <a:rPr lang="en-US" sz="1800" b="0" i="0" u="sng" strike="noStrike" dirty="0">
                <a:solidFill>
                  <a:srgbClr val="000000"/>
                </a:solidFill>
                <a:effectLst/>
                <a:latin typeface="Calibri" panose="020F0502020204030204" pitchFamily="34" charset="0"/>
                <a:hlinkClick r:id="rId3"/>
              </a:rPr>
              <a:t>https://www.youtube.com/watch?v=OyaXBrttBFQ</a:t>
            </a:r>
            <a:endParaRPr lang="en-US" b="0" dirty="0">
              <a:effectLst/>
            </a:endParaRPr>
          </a:p>
          <a:p>
            <a:pPr algn="r" rtl="1">
              <a:spcBef>
                <a:spcPts val="0"/>
              </a:spcBef>
              <a:spcAft>
                <a:spcPts val="0"/>
              </a:spcAft>
            </a:pPr>
            <a:r>
              <a:rPr lang="en-US" sz="1800" b="0" i="0" u="none" strike="noStrike" dirty="0">
                <a:solidFill>
                  <a:srgbClr val="000000"/>
                </a:solidFill>
                <a:effectLst/>
                <a:latin typeface="Calibri" panose="020F0502020204030204" pitchFamily="34" charset="0"/>
              </a:rPr>
              <a:t>1:07-1:54</a:t>
            </a:r>
            <a:endParaRPr lang="en-US" b="0" dirty="0">
              <a:effectLst/>
            </a:endParaRPr>
          </a:p>
          <a:p>
            <a:pPr algn="r" rtl="1">
              <a:spcBef>
                <a:spcPts val="0"/>
              </a:spcBef>
              <a:spcAft>
                <a:spcPts val="0"/>
              </a:spcAft>
            </a:pP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br>
              <a:rPr lang="en-US" sz="1800" b="0" i="0" u="none" strike="noStrike" dirty="0">
                <a:solidFill>
                  <a:srgbClr val="000000"/>
                </a:solidFill>
                <a:effectLst/>
                <a:latin typeface="Calibri" panose="020F0502020204030204" pitchFamily="34" charset="0"/>
              </a:rPr>
            </a:br>
            <a:endParaRPr lang="en-US" b="0" dirty="0">
              <a:effectLst/>
            </a:endParaRPr>
          </a:p>
          <a:p>
            <a:br>
              <a:rPr lang="en-US"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12</a:t>
            </a:fld>
            <a:endParaRPr lang="he-IL"/>
          </a:p>
        </p:txBody>
      </p:sp>
    </p:spTree>
    <p:extLst>
      <p:ext uri="{BB962C8B-B14F-4D97-AF65-F5344CB8AC3E}">
        <p14:creationId xmlns:p14="http://schemas.microsoft.com/office/powerpoint/2010/main" val="373987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החיים </a:t>
            </a:r>
            <a:r>
              <a:rPr lang="he-IL" sz="1800" b="0" i="0" u="none" strike="noStrike" dirty="0" err="1">
                <a:solidFill>
                  <a:srgbClr val="000000"/>
                </a:solidFill>
                <a:effectLst/>
                <a:latin typeface="Calibri" panose="020F0502020204030204" pitchFamily="34" charset="0"/>
              </a:rPr>
              <a:t>במיקרוכבידה</a:t>
            </a:r>
            <a:r>
              <a:rPr lang="he-IL" sz="1800" b="0" i="0" u="none" strike="noStrike" dirty="0">
                <a:solidFill>
                  <a:srgbClr val="000000"/>
                </a:solidFill>
                <a:effectLst/>
                <a:latin typeface="Calibri" panose="020F0502020204030204" pitchFamily="34" charset="0"/>
              </a:rPr>
              <a:t> מהווים אתגר מורכב, גם עבור ביצוע של משימות יומיומיות, וגם עשויים לסכן את בריאותם של השוהים בה. היעדר תחושת כוח הכבידה גורמת לשינויים רבים בגופם של האסטרונאוטים, חלקם מזיקים פחות – כגון הפיכתו של הפרצוף לעגול וחסר קמטים. תופעה זו מתרחשת בגלל שהדם אשר לרוב מתנקז מהפנים שלנו כאן על כדור הארץ בגלל כוח המשיכה, ואילו בחלל לא. התופעה מכונה "פני ירח" </a:t>
            </a:r>
            <a:r>
              <a:rPr lang="en-US" sz="1800" b="0" i="0" u="none" strike="noStrike" dirty="0">
                <a:solidFill>
                  <a:srgbClr val="000000"/>
                </a:solidFill>
                <a:effectLst/>
                <a:latin typeface="Calibri" panose="020F0502020204030204" pitchFamily="34" charset="0"/>
              </a:rPr>
              <a:t>Moon Face)  </a:t>
            </a:r>
            <a:r>
              <a:rPr lang="he-IL" sz="1800" b="0" i="0" u="none" strike="noStrike" dirty="0">
                <a:solidFill>
                  <a:srgbClr val="000000"/>
                </a:solidFill>
                <a:effectLst/>
                <a:latin typeface="Calibri" panose="020F0502020204030204" pitchFamily="34" charset="0"/>
              </a:rPr>
              <a:t>). </a:t>
            </a:r>
          </a:p>
          <a:p>
            <a:pPr algn="r" rtl="1">
              <a:spcBef>
                <a:spcPts val="0"/>
              </a:spcBef>
              <a:spcAft>
                <a:spcPts val="0"/>
              </a:spcAft>
            </a:pPr>
            <a:endParaRPr lang="en-US" b="0" dirty="0">
              <a:effectLst/>
            </a:endParaRPr>
          </a:p>
          <a:p>
            <a:pPr algn="r" rtl="1">
              <a:spcBef>
                <a:spcPts val="0"/>
              </a:spcBef>
              <a:spcAft>
                <a:spcPts val="0"/>
              </a:spcAft>
            </a:pPr>
            <a:r>
              <a:rPr lang="he-IL" sz="1800" b="0" i="0" u="none" strike="noStrike" dirty="0">
                <a:solidFill>
                  <a:srgbClr val="000000"/>
                </a:solidFill>
                <a:effectLst/>
                <a:latin typeface="Calibri" panose="020F0502020204030204" pitchFamily="34" charset="0"/>
              </a:rPr>
              <a:t>לעומת זאת, שינויים אחרים עלולים להוות מגבלה ליכולת שלנו לשהות לאורך זמן </a:t>
            </a:r>
            <a:r>
              <a:rPr lang="he-IL" sz="1800" b="0" i="0" u="none" strike="noStrike" dirty="0" err="1">
                <a:solidFill>
                  <a:srgbClr val="000000"/>
                </a:solidFill>
                <a:effectLst/>
                <a:latin typeface="Calibri" panose="020F0502020204030204" pitchFamily="34" charset="0"/>
              </a:rPr>
              <a:t>במיקרוכבידה</a:t>
            </a:r>
            <a:r>
              <a:rPr lang="he-IL" sz="1800" b="0" i="0" u="none" strike="noStrike" dirty="0">
                <a:solidFill>
                  <a:srgbClr val="000000"/>
                </a:solidFill>
                <a:effectLst/>
                <a:latin typeface="Calibri" panose="020F0502020204030204" pitchFamily="34" charset="0"/>
              </a:rPr>
              <a:t>. למשל – בגלל ההבדל בתנאים בין תחנת החלל לבין כדה"א, במשך השהות בחלל חל אובד של מסת שריר וירידה בצפיפות העצם. זוהי כרגע המגבלה העיקרית עבור משך הזמן שבו מסוגלים בני אדם לשהות </a:t>
            </a:r>
            <a:r>
              <a:rPr lang="he-IL" sz="1800" b="0" i="0" u="none" strike="noStrike" dirty="0" err="1">
                <a:solidFill>
                  <a:srgbClr val="000000"/>
                </a:solidFill>
                <a:effectLst/>
                <a:latin typeface="Calibri" panose="020F0502020204030204" pitchFamily="34" charset="0"/>
              </a:rPr>
              <a:t>במיקרוכבידה</a:t>
            </a:r>
            <a:r>
              <a:rPr lang="he-IL" sz="1800" b="0" i="0" u="none" strike="noStrike" dirty="0">
                <a:solidFill>
                  <a:srgbClr val="000000"/>
                </a:solidFill>
                <a:effectLst/>
                <a:latin typeface="Calibri" panose="020F0502020204030204" pitchFamily="34" charset="0"/>
              </a:rPr>
              <a:t>. לכן, האסטרונאוטים בתחנת החלל צריכים להתאמן במשך </a:t>
            </a:r>
            <a:r>
              <a:rPr lang="he-IL" sz="1800" b="0" i="0" u="sng" dirty="0">
                <a:solidFill>
                  <a:srgbClr val="000000"/>
                </a:solidFill>
                <a:effectLst/>
                <a:latin typeface="Calibri" panose="020F0502020204030204" pitchFamily="34" charset="0"/>
              </a:rPr>
              <a:t>כשעתיים</a:t>
            </a:r>
            <a:r>
              <a:rPr lang="he-IL" sz="1800" b="0" i="0" u="none" strike="noStrike" dirty="0">
                <a:solidFill>
                  <a:srgbClr val="000000"/>
                </a:solidFill>
                <a:effectLst/>
                <a:latin typeface="Calibri" panose="020F0502020204030204" pitchFamily="34" charset="0"/>
              </a:rPr>
              <a:t> בכל יום, כדי לשמור על בריאות השריר והעצם שלהם!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13</a:t>
            </a:fld>
            <a:endParaRPr lang="he-IL"/>
          </a:p>
        </p:txBody>
      </p:sp>
    </p:spTree>
    <p:extLst>
      <p:ext uri="{BB962C8B-B14F-4D97-AF65-F5344CB8AC3E}">
        <p14:creationId xmlns:p14="http://schemas.microsoft.com/office/powerpoint/2010/main" val="487697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0"/>
              </a:spcBef>
              <a:spcAft>
                <a:spcPts val="0"/>
              </a:spcAft>
            </a:pPr>
            <a:r>
              <a:rPr lang="he-IL" sz="1800" b="0" i="0" u="none" strike="noStrike" dirty="0">
                <a:solidFill>
                  <a:srgbClr val="000000"/>
                </a:solidFill>
                <a:effectLst/>
                <a:latin typeface="Calibri" panose="020F0502020204030204" pitchFamily="34" charset="0"/>
              </a:rPr>
              <a:t>ישנה יותר מאפשרות אחת, אך באופן כללי ההגעה מתבצעת באמצעות חלליות המיועדות לשאת אנשים, אשר משוגרות אל המסלול סביב כדור הארץ על גבי טילים – משגרים מיוחדים. החלליות מסוגלות לעגון עם תחנת החלל </a:t>
            </a:r>
            <a:r>
              <a:rPr lang="he-IL" sz="1800" b="0" i="0" u="none" strike="noStrike" dirty="0" err="1">
                <a:solidFill>
                  <a:srgbClr val="000000"/>
                </a:solidFill>
                <a:effectLst/>
                <a:latin typeface="Calibri" panose="020F0502020204030204" pitchFamily="34" charset="0"/>
              </a:rPr>
              <a:t>בביטחה</a:t>
            </a:r>
            <a:r>
              <a:rPr lang="he-IL" sz="1800" b="0" i="0" u="none" strike="noStrike" dirty="0">
                <a:solidFill>
                  <a:srgbClr val="000000"/>
                </a:solidFill>
                <a:effectLst/>
                <a:latin typeface="Calibri" panose="020F0502020204030204" pitchFamily="34" charset="0"/>
              </a:rPr>
              <a:t>, ולשוב בתום שהותן בחלל אל כדור הארץ. </a:t>
            </a:r>
            <a:endParaRPr lang="he-IL" b="0" dirty="0">
              <a:effectLst/>
            </a:endParaRPr>
          </a:p>
          <a:p>
            <a:pPr algn="r" rtl="1">
              <a:spcBef>
                <a:spcPts val="0"/>
              </a:spcBef>
              <a:spcAft>
                <a:spcPts val="0"/>
              </a:spcAft>
            </a:pPr>
            <a:br>
              <a:rPr lang="he-IL" sz="1800" b="0" i="0" u="none" strike="noStrike" dirty="0">
                <a:solidFill>
                  <a:srgbClr val="000000"/>
                </a:solidFill>
                <a:effectLst/>
                <a:latin typeface="Calibri" panose="020F0502020204030204" pitchFamily="34" charset="0"/>
              </a:rPr>
            </a:br>
            <a:br>
              <a:rPr lang="he-IL" sz="1800" b="0" i="0" u="none" strike="noStrike" dirty="0">
                <a:solidFill>
                  <a:srgbClr val="000000"/>
                </a:solidFill>
                <a:effectLst/>
                <a:latin typeface="Calibri" panose="020F0502020204030204" pitchFamily="34" charset="0"/>
              </a:rPr>
            </a:br>
            <a:endParaRPr lang="he-IL" b="0" dirty="0">
              <a:effectLst/>
            </a:endParaRPr>
          </a:p>
          <a:p>
            <a:br>
              <a:rPr lang="he-IL" dirty="0"/>
            </a:br>
            <a:endParaRPr lang="he-IL" dirty="0"/>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14</a:t>
            </a:fld>
            <a:endParaRPr lang="he-IL"/>
          </a:p>
        </p:txBody>
      </p:sp>
    </p:spTree>
    <p:extLst>
      <p:ext uri="{BB962C8B-B14F-4D97-AF65-F5344CB8AC3E}">
        <p14:creationId xmlns:p14="http://schemas.microsoft.com/office/powerpoint/2010/main" val="1358481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תחנת החלל עצמה הורכבה במסלול, ולא נועדה לעולם לשוב אל האדמה. </a:t>
            </a:r>
          </a:p>
          <a:p>
            <a:r>
              <a:rPr lang="he-IL" dirty="0"/>
              <a:t>התחנה מיועדת להמשיך לפעול עוד שמונה שנים, ולא ידוע עדין כיצד, מתי, והיכן היא תסיים את תפקידה. </a:t>
            </a:r>
          </a:p>
          <a:p>
            <a:r>
              <a:rPr lang="he-IL" dirty="0"/>
              <a:t>יש לכם רעיונות מעניינים? </a:t>
            </a:r>
          </a:p>
        </p:txBody>
      </p:sp>
      <p:sp>
        <p:nvSpPr>
          <p:cNvPr id="4" name="מציין מיקום של מספר שקופית 3"/>
          <p:cNvSpPr>
            <a:spLocks noGrp="1"/>
          </p:cNvSpPr>
          <p:nvPr>
            <p:ph type="sldNum" sz="quarter" idx="5"/>
          </p:nvPr>
        </p:nvSpPr>
        <p:spPr/>
        <p:txBody>
          <a:bodyPr/>
          <a:lstStyle/>
          <a:p>
            <a:fld id="{90341924-2FB8-442C-BE2F-DF3225CA6D90}" type="slidenum">
              <a:rPr lang="he-IL" smtClean="0"/>
              <a:t>15</a:t>
            </a:fld>
            <a:endParaRPr lang="he-IL"/>
          </a:p>
        </p:txBody>
      </p:sp>
    </p:spTree>
    <p:extLst>
      <p:ext uri="{BB962C8B-B14F-4D97-AF65-F5344CB8AC3E}">
        <p14:creationId xmlns:p14="http://schemas.microsoft.com/office/powerpoint/2010/main" val="3440629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808AFE-97BC-48E5-82C9-9B288C3BEC61}"/>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56E0564-498B-4C42-989A-9187EF6F3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E316AF8-BA15-45AA-9B86-BF50F472CE17}"/>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5" name="מציין מיקום של כותרת תחתונה 4">
            <a:extLst>
              <a:ext uri="{FF2B5EF4-FFF2-40B4-BE49-F238E27FC236}">
                <a16:creationId xmlns:a16="http://schemas.microsoft.com/office/drawing/2014/main" id="{89EA59C8-9C8B-44FB-B863-2E6697A6E54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7ECED29-F797-4698-91E5-1134373810DF}"/>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109786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437936-EA76-4345-9966-ACA87D8A2E2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06686E5-AA5A-4E9E-8340-267825E11C2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A064987-A371-48B3-8E18-3A11AA703B83}"/>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5" name="מציין מיקום של כותרת תחתונה 4">
            <a:extLst>
              <a:ext uri="{FF2B5EF4-FFF2-40B4-BE49-F238E27FC236}">
                <a16:creationId xmlns:a16="http://schemas.microsoft.com/office/drawing/2014/main" id="{1007E987-FE3B-4B26-9787-18652ABD9C5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F16B1B5-910F-4D56-ACAF-FFEF1B66F686}"/>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183519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A5C78DFB-FA38-4AEF-9354-0FD4F1596E2C}"/>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53EDF4C7-5C94-4547-80C4-07DC3F12B7E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7D536B9-8174-4DB1-82EC-06AF9E72154B}"/>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5" name="מציין מיקום של כותרת תחתונה 4">
            <a:extLst>
              <a:ext uri="{FF2B5EF4-FFF2-40B4-BE49-F238E27FC236}">
                <a16:creationId xmlns:a16="http://schemas.microsoft.com/office/drawing/2014/main" id="{1212646E-FAF2-4AFC-B2AA-D45F4C37238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E5F2747-79B0-48FE-B2E9-78AA49CB595A}"/>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326268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2AF244-D48C-4627-ACFC-AC224A091C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3A5F3F3-5FA1-4236-8DD9-AF47E5EC0764}"/>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63A822F-D924-4682-BEEB-95C6E99E513A}"/>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5" name="מציין מיקום של כותרת תחתונה 4">
            <a:extLst>
              <a:ext uri="{FF2B5EF4-FFF2-40B4-BE49-F238E27FC236}">
                <a16:creationId xmlns:a16="http://schemas.microsoft.com/office/drawing/2014/main" id="{ECD7D9F0-C83B-4166-8991-9FBFF3C533C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E4101A2-5142-4C5F-A11E-56A9D8CBB616}"/>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153352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29324B-2000-472E-85D6-62F580AAE498}"/>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AA84DF8-3868-4BE5-8D4E-EDD003A1B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2450928E-3F41-4B53-8013-51B668B29B7F}"/>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5" name="מציין מיקום של כותרת תחתונה 4">
            <a:extLst>
              <a:ext uri="{FF2B5EF4-FFF2-40B4-BE49-F238E27FC236}">
                <a16:creationId xmlns:a16="http://schemas.microsoft.com/office/drawing/2014/main" id="{E072FD02-281F-47F2-8C7E-CF20304CE11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8A28D53-4729-4964-BF11-FAD330FCB906}"/>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258896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9D7472-C639-46AC-84FE-5B8F11BA62D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767BE64-CF7B-4CC6-AA42-7AF647A4C6F6}"/>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B9A8FCAE-A09E-4E31-9AC9-C6622193E84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3A979B86-6164-4EEC-8C3D-BCE49DB721C0}"/>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6" name="מציין מיקום של כותרת תחתונה 5">
            <a:extLst>
              <a:ext uri="{FF2B5EF4-FFF2-40B4-BE49-F238E27FC236}">
                <a16:creationId xmlns:a16="http://schemas.microsoft.com/office/drawing/2014/main" id="{73E738DB-9FCE-495F-94E3-13B3E4AE8C6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3AAD961-5497-41EB-B000-633224362A08}"/>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384249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76B7D7-D259-4CBD-9CA3-6A3D306633D0}"/>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63FC439-CCF6-422A-B455-C149075A3F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D4653CC5-2D60-46E2-AD02-A7EF2E5A6ED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FBB04CD-B696-4EB9-BF75-FF8B6E9E8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417F01B6-2AD1-4022-AE4E-9762BC417056}"/>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A0F8963B-B50E-48FF-8770-3DC2D12E66D8}"/>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8" name="מציין מיקום של כותרת תחתונה 7">
            <a:extLst>
              <a:ext uri="{FF2B5EF4-FFF2-40B4-BE49-F238E27FC236}">
                <a16:creationId xmlns:a16="http://schemas.microsoft.com/office/drawing/2014/main" id="{A0CF218D-EDE6-489C-99F9-D2C63C451F6B}"/>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9A1A24A6-AA3A-4A57-9375-3A18EFDECF34}"/>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184766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3D4F10F-2421-460D-9DC3-32FA15BCDE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283E5AA-622B-4FE7-A674-288946BE43AD}"/>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4" name="מציין מיקום של כותרת תחתונה 3">
            <a:extLst>
              <a:ext uri="{FF2B5EF4-FFF2-40B4-BE49-F238E27FC236}">
                <a16:creationId xmlns:a16="http://schemas.microsoft.com/office/drawing/2014/main" id="{2592E840-A7EA-42F4-8122-C2C1A7E129B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E9EEB783-2AFC-4BE9-9FF2-699A86C5A49E}"/>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921481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72D10F7-A6CA-4886-8A28-3F19E5BE891B}"/>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3" name="מציין מיקום של כותרת תחתונה 2">
            <a:extLst>
              <a:ext uri="{FF2B5EF4-FFF2-40B4-BE49-F238E27FC236}">
                <a16:creationId xmlns:a16="http://schemas.microsoft.com/office/drawing/2014/main" id="{0F31AD40-3EF2-4BA6-ADA9-4A92DBA556C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633FCE0-35DC-404F-AF89-E554DE686378}"/>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218392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CCDAD1-40EE-49FF-BF9C-FF7F9B137C9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59B7F0D-2CB9-479F-BB4B-73FD7DB35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209ED38C-5BDE-4EBB-ACE5-BD7DD52C3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C63DBA6-D5EB-4B4F-896A-2E33A85F16E9}"/>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6" name="מציין מיקום של כותרת תחתונה 5">
            <a:extLst>
              <a:ext uri="{FF2B5EF4-FFF2-40B4-BE49-F238E27FC236}">
                <a16:creationId xmlns:a16="http://schemas.microsoft.com/office/drawing/2014/main" id="{0A5040A7-3549-4AF1-938F-A3C585469FB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8DC1341-C666-4D95-B5B6-8DF087BC77ED}"/>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2758431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EC1C1DD-F657-4B70-89AE-4F663D3B764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2E16537-B3DA-43C0-9D7D-6F0B494EF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ADCEA4A-F877-400B-9C00-15C3D4AC80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D8F324C-9302-432A-9F55-95D2DD666F8A}"/>
              </a:ext>
            </a:extLst>
          </p:cNvPr>
          <p:cNvSpPr>
            <a:spLocks noGrp="1"/>
          </p:cNvSpPr>
          <p:nvPr>
            <p:ph type="dt" sz="half" idx="10"/>
          </p:nvPr>
        </p:nvSpPr>
        <p:spPr/>
        <p:txBody>
          <a:bodyPr/>
          <a:lstStyle/>
          <a:p>
            <a:fld id="{57E4DAA4-80CF-4E9F-9496-FFE110878D9E}" type="datetimeFigureOut">
              <a:rPr lang="he-IL" smtClean="0"/>
              <a:t>י"א/אלול/תשפ"א</a:t>
            </a:fld>
            <a:endParaRPr lang="he-IL"/>
          </a:p>
        </p:txBody>
      </p:sp>
      <p:sp>
        <p:nvSpPr>
          <p:cNvPr id="6" name="מציין מיקום של כותרת תחתונה 5">
            <a:extLst>
              <a:ext uri="{FF2B5EF4-FFF2-40B4-BE49-F238E27FC236}">
                <a16:creationId xmlns:a16="http://schemas.microsoft.com/office/drawing/2014/main" id="{5D864349-ECDF-4E4C-8913-3ED7ACFD8B7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5923F1F-909D-47E2-92C4-735C512EE8BF}"/>
              </a:ext>
            </a:extLst>
          </p:cNvPr>
          <p:cNvSpPr>
            <a:spLocks noGrp="1"/>
          </p:cNvSpPr>
          <p:nvPr>
            <p:ph type="sldNum" sz="quarter" idx="12"/>
          </p:nvPr>
        </p:nvSpPr>
        <p:spPr/>
        <p:txBody>
          <a:bodyPr/>
          <a:lstStyle/>
          <a:p>
            <a:fld id="{A8927B27-7B2E-4AA4-9747-6F5B450C544F}" type="slidenum">
              <a:rPr lang="he-IL" smtClean="0"/>
              <a:t>‹#›</a:t>
            </a:fld>
            <a:endParaRPr lang="he-IL"/>
          </a:p>
        </p:txBody>
      </p:sp>
    </p:spTree>
    <p:extLst>
      <p:ext uri="{BB962C8B-B14F-4D97-AF65-F5344CB8AC3E}">
        <p14:creationId xmlns:p14="http://schemas.microsoft.com/office/powerpoint/2010/main" val="355519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719D354-459C-4220-B20E-412CA665C5B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87A3B86-09CD-46EE-8A45-CB3337D9934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A7DE8FE-3D24-4E4E-ABD4-77BFE2C1428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7E4DAA4-80CF-4E9F-9496-FFE110878D9E}" type="datetimeFigureOut">
              <a:rPr lang="he-IL" smtClean="0"/>
              <a:t>י"א/אלול/תשפ"א</a:t>
            </a:fld>
            <a:endParaRPr lang="he-IL"/>
          </a:p>
        </p:txBody>
      </p:sp>
      <p:sp>
        <p:nvSpPr>
          <p:cNvPr id="5" name="מציין מיקום של כותרת תחתונה 4">
            <a:extLst>
              <a:ext uri="{FF2B5EF4-FFF2-40B4-BE49-F238E27FC236}">
                <a16:creationId xmlns:a16="http://schemas.microsoft.com/office/drawing/2014/main" id="{40571CAF-6AED-4768-AFB4-7D7606BE4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8EE89679-4406-42EB-B43C-9294067306E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A8927B27-7B2E-4AA4-9747-6F5B450C544F}" type="slidenum">
              <a:rPr lang="he-IL" smtClean="0"/>
              <a:t>‹#›</a:t>
            </a:fld>
            <a:endParaRPr lang="he-IL"/>
          </a:p>
        </p:txBody>
      </p:sp>
    </p:spTree>
    <p:extLst>
      <p:ext uri="{BB962C8B-B14F-4D97-AF65-F5344CB8AC3E}">
        <p14:creationId xmlns:p14="http://schemas.microsoft.com/office/powerpoint/2010/main" val="385430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naraview.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FBD8D22E-A212-44D4-96AD-095C17C30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579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E985FF1C-19B3-4589-98E3-237379020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940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B7292D6-AF96-488D-813D-E75FA968A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187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33DA8A8-AD35-4F15-BBEE-E5FD50392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8997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A20421E6-6843-4E51-9B27-82F8B4F8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072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C42B793-7B62-46BC-A5D6-8F47249B0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97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90AD1A55-10A1-4750-8BE7-6BD16BCB6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3621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id="{D6DF1B2A-54E8-426C-B1F1-84722661F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7433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56922F8-5002-45EC-AD23-53CF3300F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015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B7FD9AC-21DE-4F2C-B65D-B8993A463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140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9EC968F-B97A-45DD-9AB6-386A5FA1A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118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6513D3D-7F14-42F3-BDB4-9BA6A7237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293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0FA3545-7DC9-4745-8F65-2C350E94B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644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A9E3566-4DD6-4A0C-8F80-B1CB975CB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380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2E22E8D7-E041-4E61-9181-BC8B7D063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547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3F8D41C-AB70-43DF-BFD4-AD5DE041B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470430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784</Words>
  <Application>Microsoft Office PowerPoint</Application>
  <PresentationFormat>מסך רחב</PresentationFormat>
  <Paragraphs>64</Paragraphs>
  <Slides>16</Slides>
  <Notes>10</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16</vt:i4>
      </vt:variant>
    </vt:vector>
  </HeadingPairs>
  <TitlesOfParts>
    <vt:vector size="20" baseType="lpstr">
      <vt:lpstr>Arial</vt:lpstr>
      <vt:lpstr>Calibri</vt:lpstr>
      <vt:lpstr>Calibri Light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מעיין הוניג</dc:creator>
  <cp:lastModifiedBy>מעיין הוניג</cp:lastModifiedBy>
  <cp:revision>3</cp:revision>
  <dcterms:created xsi:type="dcterms:W3CDTF">2021-03-21T07:55:57Z</dcterms:created>
  <dcterms:modified xsi:type="dcterms:W3CDTF">2021-08-19T06:38:52Z</dcterms:modified>
</cp:coreProperties>
</file>