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80507"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D4E435D-C710-40C9-9A47-9F139036F773}" type="datetimeFigureOut">
              <a:rPr lang="he-IL" smtClean="0"/>
              <a:t>י"א/אלול/תשפ"א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683F359-EA17-48CD-A05D-3FC0528A7882}" type="slidenum">
              <a:rPr lang="he-IL" smtClean="0"/>
              <a:t>‹#›</a:t>
            </a:fld>
            <a:endParaRPr lang="he-IL"/>
          </a:p>
        </p:txBody>
      </p:sp>
    </p:spTree>
    <p:extLst>
      <p:ext uri="{BB962C8B-B14F-4D97-AF65-F5344CB8AC3E}">
        <p14:creationId xmlns:p14="http://schemas.microsoft.com/office/powerpoint/2010/main" val="40284031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bvim4rsNHkQ&amp;t=19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משגרים נועדו לתת למטענים מסוגים שונים דחיפה בעוצמה חזקה מספיק כדי להעלות אותם לגובה הרצוי מעל פני כדור הארץ. הגובה המדויק אליו הם המגיעים תלוי בסוג המשגר, ובייעודו של המטען. היום אנחנו נתמקד במשגר המיועד לשאת את החללית שבתוכה יתחיל איתן </a:t>
            </a:r>
            <a:r>
              <a:rPr lang="he-IL" sz="1800" b="0" i="0" u="none" strike="noStrike" dirty="0" err="1">
                <a:solidFill>
                  <a:srgbClr val="000000"/>
                </a:solidFill>
                <a:effectLst/>
                <a:latin typeface="Calibri" panose="020F0502020204030204" pitchFamily="34" charset="0"/>
              </a:rPr>
              <a:t>סטיבה</a:t>
            </a:r>
            <a:r>
              <a:rPr lang="he-IL" sz="1800" b="0" i="0" u="none" strike="noStrike" dirty="0">
                <a:solidFill>
                  <a:srgbClr val="000000"/>
                </a:solidFill>
                <a:effectLst/>
                <a:latin typeface="Calibri" panose="020F0502020204030204" pitchFamily="34" charset="0"/>
              </a:rPr>
              <a:t>, הישראלי השני בחלל, את מסעו אל תחנת החלל!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2</a:t>
            </a:fld>
            <a:endParaRPr lang="he-IL"/>
          </a:p>
        </p:txBody>
      </p:sp>
    </p:spTree>
    <p:extLst>
      <p:ext uri="{BB962C8B-B14F-4D97-AF65-F5344CB8AC3E}">
        <p14:creationId xmlns:p14="http://schemas.microsoft.com/office/powerpoint/2010/main" val="315151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כיום, המשגרים פועלים באופן שגרתי ורציף, ומהווים חולייה מקשרת חשובה בין בני האדם על פני כדור הארץ, ואלה שמעבר אליו. בינואר 2022, משגר </a:t>
            </a:r>
            <a:r>
              <a:rPr lang="he-IL" sz="1800" b="0" i="0" u="none" strike="noStrike" dirty="0" err="1">
                <a:solidFill>
                  <a:srgbClr val="000000"/>
                </a:solidFill>
                <a:effectLst/>
                <a:latin typeface="Calibri" panose="020F0502020204030204" pitchFamily="34" charset="0"/>
              </a:rPr>
              <a:t>הפאלקון</a:t>
            </a:r>
            <a:r>
              <a:rPr lang="he-IL" sz="1800" b="0" i="0" u="none" strike="noStrike" dirty="0">
                <a:solidFill>
                  <a:srgbClr val="000000"/>
                </a:solidFill>
                <a:effectLst/>
                <a:latin typeface="Calibri" panose="020F0502020204030204" pitchFamily="34" charset="0"/>
              </a:rPr>
              <a:t> </a:t>
            </a:r>
            <a:r>
              <a:rPr lang="he-IL" sz="1800" b="0" i="0" u="none" strike="noStrike" dirty="0" err="1">
                <a:solidFill>
                  <a:srgbClr val="000000"/>
                </a:solidFill>
                <a:effectLst/>
                <a:latin typeface="Calibri" panose="020F0502020204030204" pitchFamily="34" charset="0"/>
              </a:rPr>
              <a:t>ישא</a:t>
            </a:r>
            <a:r>
              <a:rPr lang="he-IL" sz="1800" b="0" i="0" u="none" strike="noStrike" dirty="0">
                <a:solidFill>
                  <a:srgbClr val="000000"/>
                </a:solidFill>
                <a:effectLst/>
                <a:latin typeface="Calibri" panose="020F0502020204030204" pitchFamily="34" charset="0"/>
              </a:rPr>
              <a:t> את חללית </a:t>
            </a:r>
            <a:r>
              <a:rPr lang="he-IL" sz="1800" b="0" i="0" u="none" strike="noStrike" dirty="0" err="1">
                <a:solidFill>
                  <a:srgbClr val="000000"/>
                </a:solidFill>
                <a:effectLst/>
                <a:latin typeface="Calibri" panose="020F0502020204030204" pitchFamily="34" charset="0"/>
              </a:rPr>
              <a:t>הדראגון</a:t>
            </a:r>
            <a:r>
              <a:rPr lang="he-IL" sz="1800" b="0" i="0" u="none" strike="noStrike" dirty="0">
                <a:solidFill>
                  <a:srgbClr val="000000"/>
                </a:solidFill>
                <a:effectLst/>
                <a:latin typeface="Calibri" panose="020F0502020204030204" pitchFamily="34" charset="0"/>
              </a:rPr>
              <a:t> ובתוכה איתן סטיבה ואסטרונאוטים אחרים אל המסלול סביב כדור הארץ, </a:t>
            </a:r>
            <a:r>
              <a:rPr lang="he-IL" sz="1800" b="0" i="0" u="none" strike="noStrike" dirty="0" err="1">
                <a:solidFill>
                  <a:srgbClr val="000000"/>
                </a:solidFill>
                <a:effectLst/>
                <a:latin typeface="Calibri" panose="020F0502020204030204" pitchFamily="34" charset="0"/>
              </a:rPr>
              <a:t>והדראגון</a:t>
            </a:r>
            <a:r>
              <a:rPr lang="he-IL" sz="1800" b="0" i="0" u="none" strike="noStrike" dirty="0">
                <a:solidFill>
                  <a:srgbClr val="000000"/>
                </a:solidFill>
                <a:effectLst/>
                <a:latin typeface="Calibri" panose="020F0502020204030204" pitchFamily="34" charset="0"/>
              </a:rPr>
              <a:t> תיקח אותם אל תחנת החלל הבינלאומית. </a:t>
            </a:r>
          </a:p>
          <a:p>
            <a:pPr algn="r"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באתר זה אפשר לעקוב אחר מספר השיגורים, מספר הביקורים בתחנת החלל, ומספר השימושי החוזרים עבור חלליות </a:t>
            </a:r>
            <a:r>
              <a:rPr lang="he-IL" sz="1800" b="0" i="0" u="none" strike="noStrike" dirty="0" err="1">
                <a:solidFill>
                  <a:srgbClr val="000000"/>
                </a:solidFill>
                <a:effectLst/>
                <a:latin typeface="Calibri" panose="020F0502020204030204" pitchFamily="34" charset="0"/>
              </a:rPr>
              <a:t>הדראגון</a:t>
            </a:r>
            <a:r>
              <a:rPr lang="he-IL" sz="1800" b="0" i="0" u="none" strike="noStrike" dirty="0">
                <a:solidFill>
                  <a:srgbClr val="000000"/>
                </a:solidFill>
                <a:effectLst/>
                <a:latin typeface="Calibri" panose="020F0502020204030204" pitchFamily="34" charset="0"/>
              </a:rPr>
              <a:t>.</a:t>
            </a:r>
            <a:br>
              <a:rPr lang="he-IL"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https://www.youtube.com/watch?v=sX1Y2JMK6g8&amp;ab_channel=SpaceflightTV</a:t>
            </a:r>
            <a:endParaRPr lang="he-IL" sz="1800" b="0" i="0" u="none" strike="noStrike" dirty="0">
              <a:solidFill>
                <a:srgbClr val="000000"/>
              </a:solidFill>
              <a:effectLst/>
              <a:latin typeface="Calibri" panose="020F0502020204030204" pitchFamily="34" charset="0"/>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12</a:t>
            </a:fld>
            <a:endParaRPr lang="he-IL"/>
          </a:p>
        </p:txBody>
      </p:sp>
    </p:spTree>
    <p:extLst>
      <p:ext uri="{BB962C8B-B14F-4D97-AF65-F5344CB8AC3E}">
        <p14:creationId xmlns:p14="http://schemas.microsoft.com/office/powerpoint/2010/main" val="222613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dirty="0"/>
              <a:t>משגרים נועדו לתת למטענים מסוגים שונים דחיפה בעוצמה חזקה מספיק כדי להעלות אותם לגובה הרצוי מעל פני כדור הארץ. הגובה המדויק אליו הם המגיעים תלוי בסוג המשגר, ובייעודו של המטע. </a:t>
            </a:r>
          </a:p>
          <a:p>
            <a:pPr algn="r" rtl="1">
              <a:spcBef>
                <a:spcPts val="0"/>
              </a:spcBef>
              <a:spcAft>
                <a:spcPts val="0"/>
              </a:spcAft>
            </a:pPr>
            <a:endParaRPr lang="he-IL" dirty="0"/>
          </a:p>
          <a:p>
            <a:pPr algn="r" rtl="1">
              <a:spcBef>
                <a:spcPts val="0"/>
              </a:spcBef>
              <a:spcAft>
                <a:spcPts val="0"/>
              </a:spcAft>
            </a:pPr>
            <a:r>
              <a:rPr lang="he-IL" dirty="0"/>
              <a:t>היום אנחנו נתמקד במשגר המיועד לשאת את החללית שבתוכה יתחיל </a:t>
            </a:r>
            <a:r>
              <a:rPr lang="he-IL" dirty="0" err="1"/>
              <a:t>איתן</a:t>
            </a:r>
            <a:r>
              <a:rPr lang="he-IL" dirty="0"/>
              <a:t> סטיבה, הישראלי השני בחלל, את מסעו אל תחנת החלל</a:t>
            </a:r>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3</a:t>
            </a:fld>
            <a:endParaRPr lang="he-IL"/>
          </a:p>
        </p:txBody>
      </p:sp>
    </p:spTree>
    <p:extLst>
      <p:ext uri="{BB962C8B-B14F-4D97-AF65-F5344CB8AC3E}">
        <p14:creationId xmlns:p14="http://schemas.microsoft.com/office/powerpoint/2010/main" val="340322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למשגר זה קוראים </a:t>
            </a:r>
            <a:r>
              <a:rPr lang="he-IL" sz="1800" b="0" i="0" u="none" strike="noStrike" dirty="0" err="1">
                <a:solidFill>
                  <a:srgbClr val="000000"/>
                </a:solidFill>
                <a:effectLst/>
                <a:latin typeface="Calibri" panose="020F0502020204030204" pitchFamily="34" charset="0"/>
              </a:rPr>
              <a:t>פאלקון</a:t>
            </a:r>
            <a:r>
              <a:rPr lang="he-IL" sz="1800" b="0" i="0" u="none" strike="noStrike" dirty="0">
                <a:solidFill>
                  <a:srgbClr val="000000"/>
                </a:solidFill>
                <a:effectLst/>
                <a:latin typeface="Calibri" panose="020F0502020204030204" pitchFamily="34" charset="0"/>
              </a:rPr>
              <a:t> 9. </a:t>
            </a:r>
            <a:r>
              <a:rPr lang="he-IL" sz="1800" b="0" i="0" u="none" strike="noStrike" dirty="0" err="1">
                <a:solidFill>
                  <a:srgbClr val="000000"/>
                </a:solidFill>
                <a:effectLst/>
                <a:latin typeface="Calibri" panose="020F0502020204030204" pitchFamily="34" charset="0"/>
              </a:rPr>
              <a:t>פאלקון</a:t>
            </a:r>
            <a:r>
              <a:rPr lang="he-IL" sz="1800" b="0" i="0" u="none" strike="noStrike" dirty="0">
                <a:solidFill>
                  <a:srgbClr val="000000"/>
                </a:solidFill>
                <a:effectLst/>
                <a:latin typeface="Calibri" panose="020F0502020204030204" pitchFamily="34" charset="0"/>
              </a:rPr>
              <a:t> - זהו העוף הדורס הנקרא בעברית - בז. </a:t>
            </a:r>
          </a:p>
          <a:p>
            <a:pPr algn="r" rtl="1">
              <a:spcBef>
                <a:spcPts val="0"/>
              </a:spcBef>
              <a:spcAft>
                <a:spcPts val="0"/>
              </a:spcAft>
            </a:pPr>
            <a:endParaRPr lang="he-IL" sz="1800" b="0" i="0" u="none" strike="noStrike" dirty="0">
              <a:solidFill>
                <a:srgbClr val="000000"/>
              </a:solidFill>
              <a:effectLst/>
              <a:latin typeface="Calibri" panose="020F0502020204030204" pitchFamily="34" charset="0"/>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והמשגר נקרא </a:t>
            </a:r>
            <a:r>
              <a:rPr lang="he-IL" sz="1800" b="0" i="0" u="none" strike="noStrike" dirty="0" err="1">
                <a:solidFill>
                  <a:srgbClr val="000000"/>
                </a:solidFill>
                <a:effectLst/>
                <a:latin typeface="Calibri" panose="020F0502020204030204" pitchFamily="34" charset="0"/>
              </a:rPr>
              <a:t>פאלקון</a:t>
            </a:r>
            <a:r>
              <a:rPr lang="he-IL" sz="1800" b="0" i="0" u="none" strike="noStrike" dirty="0">
                <a:solidFill>
                  <a:srgbClr val="000000"/>
                </a:solidFill>
                <a:effectLst/>
                <a:latin typeface="Calibri" panose="020F0502020204030204" pitchFamily="34" charset="0"/>
              </a:rPr>
              <a:t> 9 לא בגלל שמונה גרסאות קודמות שהיו לו, אלא בגלל תשעת המנועים שלו, המאפשרים שליטה מדויקת במיוחד במהירות ובכיוון שלו.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5</a:t>
            </a:fld>
            <a:endParaRPr lang="he-IL"/>
          </a:p>
        </p:txBody>
      </p:sp>
    </p:spTree>
    <p:extLst>
      <p:ext uri="{BB962C8B-B14F-4D97-AF65-F5344CB8AC3E}">
        <p14:creationId xmlns:p14="http://schemas.microsoft.com/office/powerpoint/2010/main" val="278600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החלקים העיקריים של המשגר הם המנועים, מיכל הדלק – שמהווה את רוב הנפח של המשגר – וקצהו העליון יכול להתחבר למשא, לשאת אותו עימו אל מחוץ לאטמוספרה, ולשחרר אותו בגובה ובמהירות המבוקשים (תלוי מה הוא לוקח)</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6</a:t>
            </a:fld>
            <a:endParaRPr lang="he-IL"/>
          </a:p>
        </p:txBody>
      </p:sp>
    </p:spTree>
    <p:extLst>
      <p:ext uri="{BB962C8B-B14F-4D97-AF65-F5344CB8AC3E}">
        <p14:creationId xmlns:p14="http://schemas.microsoft.com/office/powerpoint/2010/main" val="384298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dirty="0">
                <a:solidFill>
                  <a:srgbClr val="000000"/>
                </a:solidFill>
                <a:effectLst/>
                <a:latin typeface="Calibri" panose="020F0502020204030204" pitchFamily="34" charset="0"/>
              </a:rPr>
              <a:t>זהו המשגר הראשון בעולם שנועד להמריא למסלול, לשחרר את המטען שלו, ולשוב ולנחות באופן מדויק בחזרה בכדור הארץ! לפני </a:t>
            </a:r>
            <a:r>
              <a:rPr lang="he-IL" sz="1200" b="0" i="0" u="none" strike="noStrike" dirty="0" err="1">
                <a:solidFill>
                  <a:srgbClr val="000000"/>
                </a:solidFill>
                <a:effectLst/>
                <a:latin typeface="Calibri" panose="020F0502020204030204" pitchFamily="34" charset="0"/>
              </a:rPr>
              <a:t>הפאלקון</a:t>
            </a:r>
            <a:r>
              <a:rPr lang="he-IL" sz="1200" b="0" i="0" u="none" strike="noStrike" dirty="0">
                <a:solidFill>
                  <a:srgbClr val="000000"/>
                </a:solidFill>
                <a:effectLst/>
                <a:latin typeface="Calibri" panose="020F0502020204030204" pitchFamily="34" charset="0"/>
              </a:rPr>
              <a:t>, היה צריך לבנות משגר חדש בכל פעם שדבר כלשהו נשלח לחלל. משגרי </a:t>
            </a:r>
            <a:r>
              <a:rPr lang="he-IL" sz="1200" b="0" i="0" u="none" strike="noStrike" dirty="0" err="1">
                <a:solidFill>
                  <a:srgbClr val="000000"/>
                </a:solidFill>
                <a:effectLst/>
                <a:latin typeface="Calibri" panose="020F0502020204030204" pitchFamily="34" charset="0"/>
              </a:rPr>
              <a:t>הפאלקון</a:t>
            </a:r>
            <a:r>
              <a:rPr lang="he-IL" sz="1200" b="0" i="0" u="none" strike="noStrike" dirty="0">
                <a:solidFill>
                  <a:srgbClr val="000000"/>
                </a:solidFill>
                <a:effectLst/>
                <a:latin typeface="Calibri" panose="020F0502020204030204" pitchFamily="34" charset="0"/>
              </a:rPr>
              <a:t> מאפשרים עשייה של שימוש חוזר באותו משגר עבור מטען חדש. </a:t>
            </a:r>
            <a:endParaRPr lang="he-IL" b="0" dirty="0">
              <a:effectLst/>
            </a:endParaRPr>
          </a:p>
          <a:p>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7</a:t>
            </a:fld>
            <a:endParaRPr lang="he-IL"/>
          </a:p>
        </p:txBody>
      </p:sp>
    </p:spTree>
    <p:extLst>
      <p:ext uri="{BB962C8B-B14F-4D97-AF65-F5344CB8AC3E}">
        <p14:creationId xmlns:p14="http://schemas.microsoft.com/office/powerpoint/2010/main" val="318998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השאיפה להצליח להנחית חזרה את המשגרים נדמתה בתחילת הדרך כאתגר בלתי אפשרי כמעט. בלתי סביר בהחלט. מספר הגורמים המשפיעים על היכולת של המשגר להגיע למהירות אפס בדיוק ברגע הנכון, בזווית הנכונה, ובמקום הנכון היוותה משימה הנדסית, מכנית, חישובית, </a:t>
            </a:r>
            <a:r>
              <a:rPr lang="he-IL" sz="1800" b="0" i="0" u="none" strike="noStrike" dirty="0" err="1">
                <a:solidFill>
                  <a:srgbClr val="000000"/>
                </a:solidFill>
                <a:effectLst/>
                <a:latin typeface="Calibri" panose="020F0502020204030204" pitchFamily="34" charset="0"/>
              </a:rPr>
              <a:t>ותיפעולית</a:t>
            </a:r>
            <a:r>
              <a:rPr lang="he-IL" sz="1800" b="0" i="0" u="none" strike="noStrike" dirty="0">
                <a:solidFill>
                  <a:srgbClr val="000000"/>
                </a:solidFill>
                <a:effectLst/>
                <a:latin typeface="Calibri" panose="020F0502020204030204" pitchFamily="34" charset="0"/>
              </a:rPr>
              <a:t> אדירה. </a:t>
            </a:r>
            <a:endParaRPr lang="he-IL" b="0" dirty="0">
              <a:effectLst/>
            </a:endParaRPr>
          </a:p>
          <a:p>
            <a:pPr algn="r" rtl="1">
              <a:spcBef>
                <a:spcPts val="0"/>
              </a:spcBef>
              <a:spcAft>
                <a:spcPts val="0"/>
              </a:spcAft>
            </a:pPr>
            <a:endParaRPr lang="he-IL" sz="1800" b="0" i="0" u="none" strike="noStrike" dirty="0">
              <a:solidFill>
                <a:srgbClr val="000000"/>
              </a:solidFill>
              <a:effectLst/>
              <a:latin typeface="Calibri" panose="020F0502020204030204" pitchFamily="34" charset="0"/>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אתם חושבים שהם הצליחו בפעם הראשונה?</a:t>
            </a:r>
            <a:endParaRPr lang="he-IL" b="0" dirty="0">
              <a:effectLst/>
            </a:endParaRPr>
          </a:p>
          <a:p>
            <a:pPr algn="r" rtl="1">
              <a:spcBef>
                <a:spcPts val="0"/>
              </a:spcBef>
              <a:spcAft>
                <a:spcPts val="0"/>
              </a:spcAft>
            </a:pPr>
            <a:r>
              <a:rPr lang="en-US" sz="2800" dirty="0">
                <a:hlinkClick r:id="rId3"/>
              </a:rPr>
              <a:t>How Not to Land an Orbital Rocket Booster - YouTube</a:t>
            </a: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8</a:t>
            </a:fld>
            <a:endParaRPr lang="he-IL"/>
          </a:p>
        </p:txBody>
      </p:sp>
    </p:spTree>
    <p:extLst>
      <p:ext uri="{BB962C8B-B14F-4D97-AF65-F5344CB8AC3E}">
        <p14:creationId xmlns:p14="http://schemas.microsoft.com/office/powerpoint/2010/main" val="361800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 יש לכם חמש דקות – </a:t>
            </a:r>
          </a:p>
          <a:p>
            <a:pPr algn="r" rtl="1">
              <a:spcBef>
                <a:spcPts val="0"/>
              </a:spcBef>
              <a:spcAft>
                <a:spcPts val="0"/>
              </a:spcAft>
            </a:pPr>
            <a:r>
              <a:rPr lang="he-IL" sz="1800" b="0" i="0" u="none" strike="noStrike" dirty="0">
                <a:solidFill>
                  <a:srgbClr val="000000"/>
                </a:solidFill>
                <a:effectLst/>
                <a:latin typeface="Calibri" panose="020F0502020204030204" pitchFamily="34" charset="0"/>
              </a:rPr>
              <a:t>גזרו את חלקי הדף. </a:t>
            </a: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הכינו את הטיל ואת הקש בהתאם להוראות. </a:t>
            </a: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הציבו את המטרה במקום המיועד. </a:t>
            </a:r>
          </a:p>
          <a:p>
            <a:pPr algn="r" rtl="1">
              <a:spcBef>
                <a:spcPts val="0"/>
              </a:spcBef>
              <a:spcAft>
                <a:spcPts val="0"/>
              </a:spcAft>
            </a:pPr>
            <a:r>
              <a:rPr lang="he-IL" sz="1800" b="0" i="0" u="none" strike="noStrike" dirty="0">
                <a:solidFill>
                  <a:srgbClr val="000000"/>
                </a:solidFill>
                <a:effectLst/>
                <a:latin typeface="Calibri" panose="020F0502020204030204" pitchFamily="34" charset="0"/>
              </a:rPr>
              <a:t>נסו להנחית את המשגר שלכם בהצלחה! </a:t>
            </a:r>
          </a:p>
          <a:p>
            <a:pPr algn="r" rtl="1">
              <a:spcBef>
                <a:spcPts val="0"/>
              </a:spcBef>
              <a:spcAft>
                <a:spcPts val="0"/>
              </a:spcAft>
            </a:pPr>
            <a:r>
              <a:rPr lang="he-IL" sz="1800" b="0" i="0" u="none" strike="noStrike" dirty="0">
                <a:solidFill>
                  <a:srgbClr val="000000"/>
                </a:solidFill>
                <a:effectLst/>
                <a:latin typeface="Calibri" panose="020F0502020204030204" pitchFamily="34" charset="0"/>
              </a:rPr>
              <a:t>תעדו את הניסיונות!</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9</a:t>
            </a:fld>
            <a:endParaRPr lang="he-IL"/>
          </a:p>
        </p:txBody>
      </p:sp>
    </p:spTree>
    <p:extLst>
      <p:ext uri="{BB962C8B-B14F-4D97-AF65-F5344CB8AC3E}">
        <p14:creationId xmlns:p14="http://schemas.microsoft.com/office/powerpoint/2010/main" val="268135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שמתם לב שבסרטון שראינו היו הרבה פיצוצים, אבל כמעט כל אחד מהם קרה בגלל סיבה שונה? באוויר, בנחיתה, פספס את הסירה, הגיע עקום...  האם קרה לכם אותו הדבר בניסיונות ההנחתה שלכם? כל פעם ניסיתם משהו קצת אחרת, ומה שעבד המשכתם לעשות עד שהצלחתם?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10</a:t>
            </a:fld>
            <a:endParaRPr lang="he-IL"/>
          </a:p>
        </p:txBody>
      </p:sp>
    </p:spTree>
    <p:extLst>
      <p:ext uri="{BB962C8B-B14F-4D97-AF65-F5344CB8AC3E}">
        <p14:creationId xmlns:p14="http://schemas.microsoft.com/office/powerpoint/2010/main" val="344897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כך גם ספייס איקס. לאחר ניסיונות חוזרים, לאחר הפקת לקחים, ספייס איקס המשיכו לשכלל ולשפר את טכניקת הנחיתה של המשגרים עד שהוחלט שהמשגר מוכן לשאת על גביו בני אדם. עד שהיו מוכנים להדגים את היכולת החדשה שפיתחו בפני העולם. </a:t>
            </a:r>
          </a:p>
          <a:p>
            <a:pPr algn="r" rtl="1">
              <a:spcBef>
                <a:spcPts val="0"/>
              </a:spcBef>
              <a:spcAft>
                <a:spcPts val="0"/>
              </a:spcAft>
            </a:pPr>
            <a:r>
              <a:rPr lang="en-US" b="0" dirty="0">
                <a:effectLst/>
              </a:rPr>
              <a:t>https://www.youtube.com/watch?v=sX1Y2JMK6g8&amp;ab_channel=SpaceflightTV</a:t>
            </a:r>
            <a:endParaRPr lang="he-IL" b="0" dirty="0">
              <a:effectLst/>
            </a:endParaRPr>
          </a:p>
          <a:p>
            <a:pPr algn="r" rtl="1">
              <a:spcBef>
                <a:spcPts val="0"/>
              </a:spcBef>
              <a:spcAft>
                <a:spcPts val="0"/>
              </a:spcAft>
            </a:pPr>
            <a:endParaRPr lang="he-IL" sz="1800" b="0" i="0" u="none" strike="noStrike" dirty="0">
              <a:solidFill>
                <a:srgbClr val="000000"/>
              </a:solidFill>
              <a:effectLst/>
              <a:latin typeface="Calibri" panose="020F0502020204030204" pitchFamily="34" charset="0"/>
            </a:endParaRPr>
          </a:p>
          <a:p>
            <a:pPr algn="r" rtl="1">
              <a:spcBef>
                <a:spcPts val="0"/>
              </a:spcBef>
              <a:spcAft>
                <a:spcPts val="0"/>
              </a:spcAft>
            </a:pP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C683F359-EA17-48CD-A05D-3FC0528A7882}" type="slidenum">
              <a:rPr lang="he-IL" smtClean="0"/>
              <a:t>11</a:t>
            </a:fld>
            <a:endParaRPr lang="he-IL"/>
          </a:p>
        </p:txBody>
      </p:sp>
    </p:spTree>
    <p:extLst>
      <p:ext uri="{BB962C8B-B14F-4D97-AF65-F5344CB8AC3E}">
        <p14:creationId xmlns:p14="http://schemas.microsoft.com/office/powerpoint/2010/main" val="426188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BF11CD1-C2B8-415F-B0D2-3253BAE38E1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AF399D0-9CCD-4B30-B2E4-4932E355E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87D07E6-9643-4745-A6B0-E31BCD7090D1}"/>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85DDCDB9-CE08-4510-BD81-40E01802F32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177605C-62B1-4B7A-AE9F-9E4B1EF32C0B}"/>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144381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67C183-288F-4613-B13A-2FBD5AED09A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EA658CE-9306-4774-AA5D-B5A1BE95962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4A404D-5CF4-4240-825D-38A202A4D3DC}"/>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98AE990C-1A17-4A1B-8987-6F18F103AAA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121C3FC-EB7F-4802-891A-5744D86D96E1}"/>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386518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192F6D2-490A-499F-8487-3D2A73B5E7D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7710BF1-09AC-43C0-83C3-7F1DC61300F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A50FCEB-0620-422F-96F9-470B5D3D5DCF}"/>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B506862F-F3F1-4793-84B1-DEC33A25016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E0671AD-BAC1-41DD-8CD9-5A107EFDFFF2}"/>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428442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3BFC68-1F86-460D-980E-868FD6BCBCA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0E44FBA-B431-4CEF-85D9-97FCECD420C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8C63626-CE1B-4417-B493-052B06FF6BD8}"/>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E60F73FD-7819-4793-83B8-E48DA1A48C4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A84E63-C325-430B-AFBD-9106066F926A}"/>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108454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FC6DDE-5402-4E78-AA44-4150D08FEDF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1EAEE65-5985-412C-B20B-BF90AEF40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F81852E-111E-437B-A481-E7C6A2E9FD77}"/>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21416C46-DF05-417D-9D5F-86F2E2D0D16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CA9FD9B-F709-4A9B-BC04-2D60F607D8DB}"/>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130084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938295-E449-4A2C-85A6-74E47995844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EAAB908-2F0E-435A-9CAF-FDD46662961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5E5E3EB-DA21-42D3-B432-EAF79429508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BC7EF28-B598-4FD7-816C-B60E3B4FD40D}"/>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EFC83E43-1595-44EE-AFB2-F50B109C131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B4CE0B9-E767-4B17-A103-2C4A6D4C377D}"/>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64174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DD3C69-4A33-4015-8309-1902512721E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D24490E-6A9E-4E3E-B561-0EE34CC3B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248F62A-595E-45D9-873E-1A2E4B4E796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EF00852-992F-4D4B-AC43-6A89152CE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54BA1EC-3218-4E16-A511-52A1C7DE718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990B1C2-7BAA-49BF-B3B7-83F512118666}"/>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8" name="מציין מיקום של כותרת תחתונה 7">
            <a:extLst>
              <a:ext uri="{FF2B5EF4-FFF2-40B4-BE49-F238E27FC236}">
                <a16:creationId xmlns:a16="http://schemas.microsoft.com/office/drawing/2014/main" id="{FDC42D1E-0FF0-4AB5-B564-72933CC11FA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0D7B459-A7D9-4B12-98F9-7159375EBF32}"/>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287051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5CEF2C-639B-499F-AD39-CECF6E16965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ED4C5AA-C6E0-4CD5-AC34-2995C38D8E3B}"/>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4" name="מציין מיקום של כותרת תחתונה 3">
            <a:extLst>
              <a:ext uri="{FF2B5EF4-FFF2-40B4-BE49-F238E27FC236}">
                <a16:creationId xmlns:a16="http://schemas.microsoft.com/office/drawing/2014/main" id="{75DA7499-6A21-4939-9E13-69A94F0EDCF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EE917D0-D830-4DBF-AFF2-D096DAB76BC3}"/>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41529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AEF0236-B4ED-43C7-9152-DCE40FA41F65}"/>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3" name="מציין מיקום של כותרת תחתונה 2">
            <a:extLst>
              <a:ext uri="{FF2B5EF4-FFF2-40B4-BE49-F238E27FC236}">
                <a16:creationId xmlns:a16="http://schemas.microsoft.com/office/drawing/2014/main" id="{2A8F2BA8-5CCE-4E77-993C-2BFB73089ED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68E943F-724E-4C45-9570-DFD4DEF2DCFF}"/>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328327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A33CF4-45B7-447F-8AAB-9C90BA86014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9267A0E-B7E2-4760-A139-B4278A82F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980DD4D-9D8B-4E99-9487-2E38A96DE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CAA9EC3-95A3-4E8E-BDA4-7AE7C793D554}"/>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F356B621-9DEE-4D68-B41D-D151507BE40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66F705D-50B3-4515-8C27-1B221D9581A8}"/>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263735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38E892-F791-469D-92BF-64B7F374991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AFF6789-DD4B-4C96-8DA1-1AC5A8D6FB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C5E750A-CC45-45DE-8C8D-E63E303A2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0D40875-B671-43A4-B081-DD759413A6C6}"/>
              </a:ext>
            </a:extLst>
          </p:cNvPr>
          <p:cNvSpPr>
            <a:spLocks noGrp="1"/>
          </p:cNvSpPr>
          <p:nvPr>
            <p:ph type="dt" sz="half" idx="10"/>
          </p:nvPr>
        </p:nvSpPr>
        <p:spPr/>
        <p:txBody>
          <a:bodyPr/>
          <a:lstStyle/>
          <a:p>
            <a:fld id="{175AAEF7-BB56-477C-ADDE-8E56B1A249D6}"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E7EBF2C1-533F-46BB-A20A-3D274A9B46D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65A8969-66E6-4C96-AA36-3E9152FCC8EB}"/>
              </a:ext>
            </a:extLst>
          </p:cNvPr>
          <p:cNvSpPr>
            <a:spLocks noGrp="1"/>
          </p:cNvSpPr>
          <p:nvPr>
            <p:ph type="sldNum" sz="quarter" idx="12"/>
          </p:nvPr>
        </p:nvSpPr>
        <p:spPr/>
        <p:txBody>
          <a:bodyPr/>
          <a:lstStyle/>
          <a:p>
            <a:fld id="{96CF9CE0-F5B3-4C15-8C36-A688E36FBD39}" type="slidenum">
              <a:rPr lang="he-IL" smtClean="0"/>
              <a:t>‹#›</a:t>
            </a:fld>
            <a:endParaRPr lang="he-IL"/>
          </a:p>
        </p:txBody>
      </p:sp>
    </p:spTree>
    <p:extLst>
      <p:ext uri="{BB962C8B-B14F-4D97-AF65-F5344CB8AC3E}">
        <p14:creationId xmlns:p14="http://schemas.microsoft.com/office/powerpoint/2010/main" val="112248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F355F1F-3E24-4A65-84DE-F7965538757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2608F45-8CAA-49D6-AB04-7EFB7076852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7E1D0D9-AD2E-47C0-A7E8-3746345AAB4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5AAEF7-BB56-477C-ADDE-8E56B1A249D6}"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C936527A-FE79-401A-89D8-3BBEA6628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B3A00F3-FB26-43AB-91D6-10C4EF5A088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CF9CE0-F5B3-4C15-8C36-A688E36FBD39}" type="slidenum">
              <a:rPr lang="he-IL" smtClean="0"/>
              <a:t>‹#›</a:t>
            </a:fld>
            <a:endParaRPr lang="he-IL"/>
          </a:p>
        </p:txBody>
      </p:sp>
    </p:spTree>
    <p:extLst>
      <p:ext uri="{BB962C8B-B14F-4D97-AF65-F5344CB8AC3E}">
        <p14:creationId xmlns:p14="http://schemas.microsoft.com/office/powerpoint/2010/main" val="61516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X1Y2JMK6g8&amp;ab_channel=SpaceflightT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3A223D29-B79C-4EBD-BD85-C15709C56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834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77F24D1-5278-41F0-B9E3-F422425F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766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hlinkClick r:id="rId3"/>
            <a:extLst>
              <a:ext uri="{FF2B5EF4-FFF2-40B4-BE49-F238E27FC236}">
                <a16:creationId xmlns:a16="http://schemas.microsoft.com/office/drawing/2014/main" id="{9BE0AA6A-E520-4D30-88DE-CD7787A35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562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0B0A0C1-83F2-488C-9F04-F4F100777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293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2A8AA1A-F954-485D-B506-9785F6B65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59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D73C199-1601-455F-9FE9-FEAA8AAFF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240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E6395D4-5FFB-48FD-B2D5-3C3AB9226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591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9D73A83-B0C8-4AE2-8443-1855366C3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CB64C25-B4B9-47B5-A817-1F02AEB31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739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7626CE5-CB28-499A-B43A-01263E947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440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097978B-694B-4BD3-B0C7-D80360E49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90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25040EC-FB25-4AFD-83B6-48DBDD9F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413749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587</Words>
  <Application>Microsoft Office PowerPoint</Application>
  <PresentationFormat>מסך רחב</PresentationFormat>
  <Paragraphs>52</Paragraphs>
  <Slides>12</Slides>
  <Notes>10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12</vt:i4>
      </vt:variant>
    </vt:vector>
  </HeadingPairs>
  <TitlesOfParts>
    <vt:vector size="16"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מעיין הוניג</dc:creator>
  <cp:lastModifiedBy>מעיין הוניג</cp:lastModifiedBy>
  <cp:revision>2</cp:revision>
  <dcterms:created xsi:type="dcterms:W3CDTF">2021-03-21T07:43:00Z</dcterms:created>
  <dcterms:modified xsi:type="dcterms:W3CDTF">2021-08-19T06:32:33Z</dcterms:modified>
</cp:coreProperties>
</file>